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7" r:id="rId2"/>
    <p:sldId id="278" r:id="rId3"/>
    <p:sldId id="259" r:id="rId4"/>
    <p:sldId id="272" r:id="rId5"/>
    <p:sldId id="274" r:id="rId6"/>
    <p:sldId id="275" r:id="rId7"/>
    <p:sldId id="280" r:id="rId8"/>
    <p:sldId id="276" r:id="rId9"/>
    <p:sldId id="265" r:id="rId10"/>
    <p:sldId id="271" r:id="rId11"/>
    <p:sldId id="281" r:id="rId12"/>
    <p:sldId id="269" r:id="rId13"/>
    <p:sldId id="277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3CF"/>
    <a:srgbClr val="FFFF66"/>
    <a:srgbClr val="FFFF99"/>
    <a:srgbClr val="C9A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84179-0D59-4FA2-A83A-F23B33A8E0D5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CE5DD-E1FA-4FA1-8C01-C21DE7F7E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4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2F0D6-8FB9-4AAD-9BAB-37D6586438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29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2F0D6-8FB9-4AAD-9BAB-37D6586438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57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CE5DD-E1FA-4FA1-8C01-C21DE7F7E1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20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CE5DD-E1FA-4FA1-8C01-C21DE7F7E1A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2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rgbClr val="FF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456BFE8-78AE-4EBE-B53C-BE08525D413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C125CCB-0817-4B88-BE3C-2CCF5C2D05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2200"/>
            <a:ext cx="9144000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ounded Rectangle 11"/>
          <p:cNvSpPr/>
          <p:nvPr/>
        </p:nvSpPr>
        <p:spPr>
          <a:xfrm>
            <a:off x="0" y="0"/>
            <a:ext cx="9144000" cy="31242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45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 GIẢM, NÓI TRÁNH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1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0" y="1771438"/>
            <a:ext cx="1447800" cy="22963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CÁCH SỬ DỤNG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63888" y="4038600"/>
            <a:ext cx="2110368" cy="1295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63887" y="457200"/>
            <a:ext cx="2110369" cy="13716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 rot="2508988">
            <a:off x="1757072" y="2178838"/>
            <a:ext cx="1524000" cy="1461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04672" y="2414365"/>
            <a:ext cx="1828800" cy="990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74256" y="1785293"/>
            <a:ext cx="1447800" cy="22963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NGHỆ THUẬT ỨNG XỬ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5410200" y="533400"/>
            <a:ext cx="3581400" cy="28956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2056" y="533400"/>
            <a:ext cx="4121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sang: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b)[…]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Thượng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 An-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đéc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i="1" dirty="0" smtClean="0"/>
              <a:t>)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c.Bỗng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lòe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55" y="578078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	      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  <p:bldP spid="2" grpId="0" animBg="1"/>
      <p:bldP spid="7" grpId="0" animBg="1"/>
      <p:bldP spid="8" grpId="0" animBg="1"/>
      <p:bldP spid="3" grpId="0"/>
      <p:bldP spid="3" grpId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2285999" cy="647700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SƯU TẦM NHỮNG CÂU THƠ/ VĂN CÓ SỬ DỤNG BIỆN PHÁP NÓI GIẢM NÓI TRÁNH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0" y="990600"/>
            <a:ext cx="6248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HS VẼ TRANH CÁC CỤM TỪ, CÂU VĂN, THƠ CÓ SỬ DỤNG NÓI GIẢM NÓI TRÁNH VÀ ĐỐ CÁC BẠN TRONG LỚP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28913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1946564"/>
            <a:ext cx="8001000" cy="1524000"/>
          </a:xfrm>
        </p:spPr>
        <p:txBody>
          <a:bodyPr>
            <a:noAutofit/>
          </a:bodyPr>
          <a:lstStyle/>
          <a:p>
            <a:pPr algn="ctr"/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ubtitle 5"/>
          <p:cNvSpPr txBox="1">
            <a:spLocks/>
          </p:cNvSpPr>
          <p:nvPr/>
        </p:nvSpPr>
        <p:spPr>
          <a:xfrm>
            <a:off x="394855" y="3429000"/>
            <a:ext cx="8229600" cy="32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tệ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7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2285999" cy="647700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(6-8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.(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542129" y="3308144"/>
            <a:ext cx="1824956" cy="145006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Cái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chết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của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cô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bé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bán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diêm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792126" y="4758206"/>
            <a:ext cx="1290055" cy="20235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Cô</a:t>
            </a:r>
            <a:r>
              <a:rPr lang="en-US" b="1" dirty="0" smtClean="0"/>
              <a:t> </a:t>
            </a:r>
            <a:r>
              <a:rPr lang="en-US" b="1" dirty="0" err="1" smtClean="0"/>
              <a:t>bé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đã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ra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đi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 rot="5400000">
            <a:off x="2862273" y="2883204"/>
            <a:ext cx="1220108" cy="21396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6200000">
            <a:off x="6854543" y="2928371"/>
            <a:ext cx="1220108" cy="21396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2365880">
            <a:off x="3485421" y="4262933"/>
            <a:ext cx="1290055" cy="20235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8641802">
            <a:off x="6208368" y="4208471"/>
            <a:ext cx="1220108" cy="21396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 rot="10800000">
            <a:off x="4792127" y="1276717"/>
            <a:ext cx="1290055" cy="20235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 rot="8175866">
            <a:off x="3473949" y="1621923"/>
            <a:ext cx="1220108" cy="213960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 rot="13180119">
            <a:off x="6106899" y="1684068"/>
            <a:ext cx="1290055" cy="20235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688202" y="3442535"/>
            <a:ext cx="1693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Một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cô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bé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bất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hạnh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 err="1">
                <a:solidFill>
                  <a:schemeClr val="bg1"/>
                </a:solidFill>
              </a:rPr>
              <a:t>đáng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thương</a:t>
            </a:r>
            <a:r>
              <a:rPr lang="en-US" b="1" dirty="0" smtClean="0">
                <a:solidFill>
                  <a:schemeClr val="bg1"/>
                </a:solidFill>
              </a:rPr>
              <a:t>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0823" y="4652721"/>
            <a:ext cx="13743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In </a:t>
            </a:r>
            <a:r>
              <a:rPr lang="en-US" b="1" dirty="0" err="1">
                <a:solidFill>
                  <a:schemeClr val="bg1"/>
                </a:solidFill>
              </a:rPr>
              <a:t>đậm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trong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tâm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trí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người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đọc</a:t>
            </a:r>
            <a:r>
              <a:rPr lang="en-US" b="1" dirty="0" smtClean="0">
                <a:solidFill>
                  <a:schemeClr val="bg1"/>
                </a:solidFill>
              </a:rPr>
              <a:t>..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3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667000" y="381000"/>
            <a:ext cx="3352800" cy="15621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Uyển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nhã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8100" y="2667000"/>
            <a:ext cx="2514600" cy="1371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KHÁI NIỆM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43200" y="2628900"/>
            <a:ext cx="2362200" cy="1371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TÁC DỤNG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257800" y="2666999"/>
            <a:ext cx="3810000" cy="1371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CÁCH THỰC HIỆN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4038600"/>
            <a:ext cx="2514600" cy="9906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BIỆN PHÁP TƯ TỪ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6200" y="5029200"/>
            <a:ext cx="1200150" cy="121920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Uyển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chuyển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76350" y="5029200"/>
            <a:ext cx="1238250" cy="121227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Tế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nhị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743200" y="4698422"/>
            <a:ext cx="1219200" cy="171450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Cảm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giác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đau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buồn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ghê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sợ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nặng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nề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962400" y="4722668"/>
            <a:ext cx="1181100" cy="1707572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Thô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tục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thiếu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lịch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16320" y="4069771"/>
            <a:ext cx="894080" cy="217170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Phủ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định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từ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trái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nghĩa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196840" y="4052454"/>
            <a:ext cx="975360" cy="218901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Từ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đồng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nghĩa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035800" y="4038599"/>
            <a:ext cx="812800" cy="22028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Tỉnh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lược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831513" y="4038599"/>
            <a:ext cx="1300480" cy="220980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Sử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dụng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các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phương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thức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chuyển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nghĩa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743200" y="4000500"/>
            <a:ext cx="2362200" cy="7239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Tránh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371600" y="2209800"/>
            <a:ext cx="6271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343400" y="19431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643553" y="2209800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371600" y="2209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ubtitle 5"/>
          <p:cNvSpPr txBox="1">
            <a:spLocks/>
          </p:cNvSpPr>
          <p:nvPr/>
        </p:nvSpPr>
        <p:spPr>
          <a:xfrm>
            <a:off x="76200" y="1143000"/>
            <a:ext cx="8991600" cy="335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DẶN DÒ: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1.Học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2.Soạn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3.Hoàn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10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2" grpId="0" animBg="1"/>
      <p:bldP spid="2" grpId="1" animBg="1"/>
      <p:bldP spid="13" grpId="0" animBg="1"/>
      <p:bldP spid="13" grpId="1" animBg="1"/>
      <p:bldP spid="14" grpId="0" animBg="1"/>
      <p:bldP spid="14" grpId="1" animBg="1"/>
      <p:bldP spid="6" grpId="0" animBg="1"/>
      <p:bldP spid="6" grpId="1" animBg="1"/>
      <p:bldP spid="12" grpId="0" animBg="1"/>
      <p:bldP spid="12" grpId="1" animBg="1"/>
      <p:bldP spid="19" grpId="0" animBg="1"/>
      <p:bldP spid="19" grpId="1" animBg="1"/>
      <p:bldP spid="15" grpId="0" animBg="1"/>
      <p:bldP spid="15" grpId="1" animBg="1"/>
      <p:bldP spid="21" grpId="0" animBg="1"/>
      <p:bldP spid="21" grpId="1" animBg="1"/>
      <p:bldP spid="16" grpId="0" animBg="1"/>
      <p:bldP spid="16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17" grpId="0" animBg="1"/>
      <p:bldP spid="17" grpId="1" animBg="1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I.Nói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8160" y="1219200"/>
            <a:ext cx="4023360" cy="6096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1.Xét VD 1: ( Tr107-108/SGK)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1676400"/>
            <a:ext cx="4541520" cy="23622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Lê-nin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Minh, Di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3931920" cy="639762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2.Nhận </a:t>
            </a:r>
            <a:r>
              <a:rPr lang="en-US" b="1" dirty="0" err="1" smtClean="0">
                <a:solidFill>
                  <a:srgbClr val="002060"/>
                </a:solidFill>
              </a:rPr>
              <a:t>xét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0" y="3962400"/>
            <a:ext cx="4541520" cy="133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>
              <a:buNone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r"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0" y="5295900"/>
            <a:ext cx="4541520" cy="133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r"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ction Button: Help 11">
            <a:hlinkClick r:id="" action="ppaction://noaction" highlightClick="1"/>
          </p:cNvPr>
          <p:cNvSpPr/>
          <p:nvPr/>
        </p:nvSpPr>
        <p:spPr>
          <a:xfrm>
            <a:off x="4541520" y="4629150"/>
            <a:ext cx="927562" cy="1066800"/>
          </a:xfrm>
          <a:prstGeom prst="actionButtonHelp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ne Callout 1 (Border and Accent Bar) 12"/>
          <p:cNvSpPr/>
          <p:nvPr/>
        </p:nvSpPr>
        <p:spPr>
          <a:xfrm>
            <a:off x="5715000" y="1676400"/>
            <a:ext cx="3200400" cy="3962400"/>
          </a:xfrm>
          <a:prstGeom prst="accentBorderCallout1">
            <a:avLst>
              <a:gd name="adj1" fmla="val 18750"/>
              <a:gd name="adj2" fmla="val -8333"/>
              <a:gd name="adj3" fmla="val 73106"/>
              <a:gd name="adj4" fmla="val -2491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- </a:t>
            </a:r>
            <a:r>
              <a:rPr lang="en-US" sz="2400" b="1" dirty="0" err="1" smtClean="0"/>
              <a:t>Xác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định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đậm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dụ</a:t>
            </a:r>
            <a:r>
              <a:rPr lang="en-US" sz="2400" b="1" dirty="0" smtClean="0"/>
              <a:t> 1.</a:t>
            </a:r>
          </a:p>
          <a:p>
            <a:r>
              <a:rPr lang="en-US" sz="2400" b="1" dirty="0" smtClean="0"/>
              <a:t>-</a:t>
            </a:r>
            <a:r>
              <a:rPr lang="en-US" sz="2400" b="1" dirty="0" err="1" smtClean="0"/>
              <a:t>Nghĩa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cụm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từ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đậm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gì</a:t>
            </a:r>
            <a:r>
              <a:rPr lang="en-US" sz="2400" b="1" dirty="0" smtClean="0"/>
              <a:t>?</a:t>
            </a:r>
          </a:p>
          <a:p>
            <a:r>
              <a:rPr lang="en-US" sz="2400" b="1" dirty="0" smtClean="0"/>
              <a:t>-</a:t>
            </a:r>
            <a:r>
              <a:rPr lang="en-US" sz="2400" b="1" dirty="0" err="1" smtClean="0"/>
              <a:t>Tại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người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viết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người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nói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lại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dùng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diễn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đó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11" name="Line Callout 1 (Border and Accent Bar) 10"/>
          <p:cNvSpPr/>
          <p:nvPr/>
        </p:nvSpPr>
        <p:spPr>
          <a:xfrm>
            <a:off x="5005301" y="1676400"/>
            <a:ext cx="4138699" cy="5105399"/>
          </a:xfrm>
          <a:prstGeom prst="accentBorderCallout1">
            <a:avLst>
              <a:gd name="adj1" fmla="val 18750"/>
              <a:gd name="adj2" fmla="val -8333"/>
              <a:gd name="adj3" fmla="val 79089"/>
              <a:gd name="adj4" fmla="val -1360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Mác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Lê-nin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chết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6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 build="p"/>
      <p:bldP spid="9" grpId="0"/>
      <p:bldP spid="10" grpId="0"/>
      <p:bldP spid="12" grpId="0" animBg="1"/>
      <p:bldP spid="12" grpId="1" animBg="1"/>
      <p:bldP spid="13" grpId="0" animBg="1"/>
      <p:bldP spid="13" grpId="1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8160" y="1219200"/>
            <a:ext cx="4023360" cy="6096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1.Xét VD 2: (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108/SGK)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1676400"/>
            <a:ext cx="4541520" cy="23622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vuốt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cằm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rôm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êm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r"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ấu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3931920" cy="639762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2.Nhận </a:t>
            </a:r>
            <a:r>
              <a:rPr lang="en-US" b="1" dirty="0" err="1" smtClean="0">
                <a:solidFill>
                  <a:srgbClr val="002060"/>
                </a:solidFill>
              </a:rPr>
              <a:t>xét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Line Callout 1 (Border and Accent Bar) 12"/>
          <p:cNvSpPr/>
          <p:nvPr/>
        </p:nvSpPr>
        <p:spPr>
          <a:xfrm>
            <a:off x="5915890" y="2857479"/>
            <a:ext cx="3228110" cy="2438400"/>
          </a:xfrm>
          <a:prstGeom prst="accentBorderCallout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VD 2,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405657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1.Xét VD 3: (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108/SGK)</a:t>
            </a:r>
          </a:p>
          <a:p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lười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59514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Callout 1 (Border and Accent Bar) 9"/>
          <p:cNvSpPr/>
          <p:nvPr/>
        </p:nvSpPr>
        <p:spPr>
          <a:xfrm>
            <a:off x="5885409" y="3882018"/>
            <a:ext cx="3238501" cy="2895600"/>
          </a:xfrm>
          <a:prstGeom prst="accentBorderCallout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50525" y="1676400"/>
            <a:ext cx="4356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Tránh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thô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tục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diễn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đạt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tế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nhị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3474" y="2876729"/>
            <a:ext cx="4447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Con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Diễn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đạt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nhẹ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nhàng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tế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5820" y="5111213"/>
            <a:ext cx="4356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NÓI GIẢM, NÓI TRÁNH.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1366" y="5751009"/>
            <a:ext cx="4356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3964" y="4427570"/>
            <a:ext cx="4370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1.Xét VD 4: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ạ!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18239" y="5672898"/>
            <a:ext cx="452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1910" y="41385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đời:nghĩa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chết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Tránh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ghê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sợ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61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 build="p"/>
      <p:bldP spid="13" grpId="0" animBg="1"/>
      <p:bldP spid="13" grpId="1" animBg="1"/>
      <p:bldP spid="2" grpId="0"/>
      <p:bldP spid="2" grpId="1"/>
      <p:bldP spid="9" grpId="0"/>
      <p:bldP spid="9" grpId="1"/>
      <p:bldP spid="10" grpId="0" animBg="1"/>
      <p:bldP spid="10" grpId="1" animBg="1"/>
      <p:bldP spid="3" grpId="0"/>
      <p:bldP spid="8" grpId="0"/>
      <p:bldP spid="11" grpId="0"/>
      <p:bldP spid="14" grpId="0"/>
      <p:bldP spid="15" grpId="0"/>
      <p:bldP spid="16" grpId="0"/>
      <p:bldP spid="16" grpId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3.Bài </a:t>
            </a:r>
            <a:r>
              <a:rPr lang="en-US" sz="2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a.Khái</a:t>
            </a:r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6200" y="1600200"/>
            <a:ext cx="3352800" cy="1447194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endPara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Uyển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nhã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781800" y="1634836"/>
            <a:ext cx="2133600" cy="68896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Uyển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781800" y="2341418"/>
            <a:ext cx="2133600" cy="68519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nhị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25536" y="1634836"/>
            <a:ext cx="1905000" cy="141255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1673" y="3200400"/>
            <a:ext cx="8783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" name="Content Placeholder 5"/>
          <p:cNvSpPr txBox="1">
            <a:spLocks/>
          </p:cNvSpPr>
          <p:nvPr/>
        </p:nvSpPr>
        <p:spPr>
          <a:xfrm>
            <a:off x="145473" y="3048000"/>
            <a:ext cx="8936182" cy="197956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b.Sử</a:t>
            </a: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thiệp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5330536" y="1634836"/>
            <a:ext cx="1447800" cy="141255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673" y="4419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328" y="44196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c.Tác</a:t>
            </a:r>
            <a:r>
              <a:rPr lang="en-US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ghê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nhị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70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22" grpId="0" animBg="1"/>
      <p:bldP spid="29" grpId="0" animBg="1"/>
      <p:bldP spid="30" grpId="0"/>
      <p:bldP spid="30" grpId="1"/>
      <p:bldP spid="31" grpId="0"/>
      <p:bldP spid="2" grpId="0" animBg="1"/>
      <p:bldP spid="3" grpId="0"/>
      <p:bldP spid="3" grpId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68407"/>
            <a:ext cx="2590800" cy="630887"/>
          </a:xfrm>
        </p:spPr>
        <p:txBody>
          <a:bodyPr/>
          <a:lstStyle/>
          <a:p>
            <a:r>
              <a:rPr lang="en-US" sz="2800" b="1" u="sng" dirty="0" smtClean="0"/>
              <a:t>II.LUYỆN TẬP</a:t>
            </a:r>
            <a:endParaRPr lang="en-US" sz="2800" b="1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982" y="1099548"/>
            <a:ext cx="2646218" cy="3045648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/…/ 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khiếm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19400" y="836013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3692098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e) Cha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1064" y="833735"/>
            <a:ext cx="229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19400" y="1311808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Cha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19400" y="2907268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19400" y="2209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37809" y="1290935"/>
            <a:ext cx="2143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23734" y="2219005"/>
            <a:ext cx="209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khiếm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2400" y="2895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86400" y="3683531"/>
            <a:ext cx="1787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8464" y="2879833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/…/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63095" y="2209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/…/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12746" y="1260992"/>
            <a:ext cx="1248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/…/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6962" y="81049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/…/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27098" y="364593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/…/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48006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Sử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dụng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đồng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1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4" y="1219200"/>
            <a:ext cx="2673096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500" i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i="1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i="1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(3) -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tẩm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ngẩm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phết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chả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latin typeface="Times New Roman" pitchFamily="18" charset="0"/>
                <a:cs typeface="Times New Roman" pitchFamily="18" charset="0"/>
              </a:rPr>
              <a:t>bả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(Nam Cao)</a:t>
            </a:r>
            <a:endParaRPr lang="en-US" sz="25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926" y="381000"/>
            <a:ext cx="9137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05546" y="1249977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(1)-(2) 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91691" y="3581400"/>
            <a:ext cx="5500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(3) 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Tỉnh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lược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58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14" grpId="0"/>
      <p:bldP spid="14" grpId="1"/>
      <p:bldP spid="19" grpId="0"/>
      <p:bldP spid="1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362200" cy="73192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III.LUYỆN TẬP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Đáng</a:t>
            </a:r>
            <a:r>
              <a:rPr lang="en-US" dirty="0" smtClean="0"/>
              <a:t> </a:t>
            </a:r>
            <a:r>
              <a:rPr lang="en-US" dirty="0" err="1" smtClean="0"/>
              <a:t>lẽ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:  </a:t>
            </a:r>
          </a:p>
          <a:p>
            <a:pPr marL="0" indent="0">
              <a:buNone/>
            </a:pPr>
            <a:r>
              <a:rPr lang="en-US" dirty="0" smtClean="0"/>
              <a:t>“ </a:t>
            </a:r>
            <a:r>
              <a:rPr lang="en-US" dirty="0" err="1" smtClean="0">
                <a:solidFill>
                  <a:srgbClr val="C00000"/>
                </a:solidFill>
              </a:rPr>
              <a:t>Bài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thơ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của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anh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dở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lắm</a:t>
            </a:r>
            <a:r>
              <a:rPr lang="en-US" dirty="0" smtClean="0">
                <a:solidFill>
                  <a:srgbClr val="C00000"/>
                </a:solidFill>
              </a:rPr>
              <a:t>!”</a:t>
            </a:r>
          </a:p>
          <a:p>
            <a:pPr marL="0" indent="0">
              <a:buNone/>
            </a:pP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“ </a:t>
            </a:r>
            <a:r>
              <a:rPr lang="en-US" dirty="0" err="1" smtClean="0">
                <a:solidFill>
                  <a:srgbClr val="C00000"/>
                </a:solidFill>
              </a:rPr>
              <a:t>Bài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thơ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của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anh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chưa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được</a:t>
            </a:r>
            <a:r>
              <a:rPr lang="en-US" dirty="0" smtClean="0">
                <a:solidFill>
                  <a:srgbClr val="C00000"/>
                </a:solidFill>
              </a:rPr>
              <a:t> hay </a:t>
            </a:r>
            <a:r>
              <a:rPr lang="en-US" dirty="0" err="1" smtClean="0">
                <a:solidFill>
                  <a:srgbClr val="C00000"/>
                </a:solidFill>
              </a:rPr>
              <a:t>lắm</a:t>
            </a:r>
            <a:r>
              <a:rPr lang="en-US" dirty="0" smtClean="0">
                <a:solidFill>
                  <a:srgbClr val="C00000"/>
                </a:solidFill>
              </a:rPr>
              <a:t>!”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Vận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dụng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cách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nói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trên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để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đặt</a:t>
            </a:r>
            <a:r>
              <a:rPr lang="en-US" b="1" dirty="0" smtClean="0">
                <a:solidFill>
                  <a:srgbClr val="002060"/>
                </a:solidFill>
              </a:rPr>
              <a:t> 5 </a:t>
            </a:r>
            <a:r>
              <a:rPr lang="en-US" b="1" dirty="0" err="1" smtClean="0">
                <a:solidFill>
                  <a:srgbClr val="002060"/>
                </a:solidFill>
              </a:rPr>
              <a:t>câu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đánh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giá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những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trường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hợp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khác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nhau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600200"/>
            <a:ext cx="2292096" cy="47244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54864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Phủ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3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8018"/>
            <a:ext cx="2139696" cy="2514600"/>
          </a:xfrm>
        </p:spPr>
        <p:txBody>
          <a:bodyPr/>
          <a:lstStyle/>
          <a:p>
            <a:r>
              <a:rPr lang="en-US" b="1" dirty="0" smtClean="0"/>
              <a:t>?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hiện</a:t>
            </a:r>
            <a:r>
              <a:rPr lang="en-US" b="1" dirty="0" smtClean="0"/>
              <a:t> </a:t>
            </a:r>
            <a:r>
              <a:rPr lang="en-US" b="1" dirty="0" err="1" smtClean="0"/>
              <a:t>nói</a:t>
            </a:r>
            <a:r>
              <a:rPr lang="en-US" b="1" dirty="0" smtClean="0"/>
              <a:t> </a:t>
            </a:r>
            <a:r>
              <a:rPr lang="en-US" b="1" dirty="0" err="1" smtClean="0"/>
              <a:t>giảm</a:t>
            </a:r>
            <a:r>
              <a:rPr lang="en-US" b="1" dirty="0" smtClean="0"/>
              <a:t>, </a:t>
            </a:r>
            <a:r>
              <a:rPr lang="en-US" b="1" dirty="0" err="1" smtClean="0"/>
              <a:t>nói</a:t>
            </a:r>
            <a:r>
              <a:rPr lang="en-US" b="1" dirty="0" smtClean="0"/>
              <a:t> </a:t>
            </a:r>
            <a:r>
              <a:rPr lang="en-US" b="1" dirty="0" err="1" smtClean="0"/>
              <a:t>tránh</a:t>
            </a:r>
            <a:r>
              <a:rPr lang="en-US" b="1" dirty="0" smtClean="0"/>
              <a:t> </a:t>
            </a:r>
            <a:r>
              <a:rPr lang="en-US" b="1" dirty="0" err="1" smtClean="0"/>
              <a:t>người</a:t>
            </a:r>
            <a:r>
              <a:rPr lang="en-US" b="1" dirty="0" smtClean="0"/>
              <a:t> ta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sử</a:t>
            </a:r>
            <a:r>
              <a:rPr lang="en-US" b="1" dirty="0" smtClean="0"/>
              <a:t> </a:t>
            </a:r>
            <a:r>
              <a:rPr lang="en-US" b="1" dirty="0" err="1" smtClean="0"/>
              <a:t>dụng</a:t>
            </a:r>
            <a:r>
              <a:rPr lang="en-US" b="1" dirty="0" smtClean="0"/>
              <a:t> 4 </a:t>
            </a:r>
            <a:r>
              <a:rPr lang="en-US" b="1" dirty="0" err="1" smtClean="0"/>
              <a:t>cách</a:t>
            </a:r>
            <a:r>
              <a:rPr lang="en-US" b="1" dirty="0" smtClean="0"/>
              <a:t>. </a:t>
            </a:r>
            <a:r>
              <a:rPr lang="en-US" b="1" dirty="0" err="1" smtClean="0"/>
              <a:t>Đó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 </a:t>
            </a:r>
            <a:r>
              <a:rPr lang="en-US" b="1" dirty="0" err="1" smtClean="0"/>
              <a:t>những</a:t>
            </a:r>
            <a:r>
              <a:rPr lang="en-US" b="1" dirty="0" smtClean="0"/>
              <a:t> </a:t>
            </a:r>
            <a:r>
              <a:rPr lang="en-US" b="1" dirty="0" err="1" smtClean="0"/>
              <a:t>cách</a:t>
            </a:r>
            <a:r>
              <a:rPr lang="en-US" b="1" dirty="0" smtClean="0"/>
              <a:t> </a:t>
            </a:r>
            <a:r>
              <a:rPr lang="en-US" b="1" dirty="0" err="1" smtClean="0"/>
              <a:t>nào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3100873" y="1143000"/>
            <a:ext cx="1166327" cy="3650673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CÁC CÁCH NÓI GIẢM, NÓI TRÁNH</a:t>
            </a:r>
            <a:endParaRPr lang="en-US" b="1" dirty="0"/>
          </a:p>
        </p:txBody>
      </p:sp>
      <p:sp>
        <p:nvSpPr>
          <p:cNvPr id="7" name="Rounded Rectangle 6"/>
          <p:cNvSpPr/>
          <p:nvPr/>
        </p:nvSpPr>
        <p:spPr>
          <a:xfrm>
            <a:off x="4267200" y="1143000"/>
            <a:ext cx="3810000" cy="914400"/>
          </a:xfrm>
          <a:prstGeom prst="roundRect">
            <a:avLst/>
          </a:prstGeom>
          <a:solidFill>
            <a:srgbClr val="A163C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SỬ DỤNG TỪ ĐỒNG NGHĨA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74127" y="2057400"/>
            <a:ext cx="3810000" cy="914400"/>
          </a:xfrm>
          <a:prstGeom prst="roundRect">
            <a:avLst/>
          </a:prstGeom>
          <a:solidFill>
            <a:srgbClr val="A163C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PHỦ ĐỊNH TỪ TRÁI NGHĨA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2971800"/>
            <a:ext cx="3810000" cy="914400"/>
          </a:xfrm>
          <a:prstGeom prst="roundRect">
            <a:avLst/>
          </a:prstGeom>
          <a:solidFill>
            <a:srgbClr val="A163C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TỈNH LƯỢC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81054" y="3803073"/>
            <a:ext cx="3810000" cy="914400"/>
          </a:xfrm>
          <a:prstGeom prst="roundRect">
            <a:avLst/>
          </a:prstGeom>
          <a:solidFill>
            <a:srgbClr val="A163C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SỬ DỤNG HIỆN TƯỢNG CHUYỂN NGHĨA THEO CÁC PHƯƠNG THỨC KHÁC NHAU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2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40319"/>
            <a:ext cx="2590800" cy="630887"/>
          </a:xfrm>
        </p:spPr>
        <p:txBody>
          <a:bodyPr/>
          <a:lstStyle/>
          <a:p>
            <a:r>
              <a:rPr lang="en-US" sz="2800" b="1" u="sng" dirty="0" smtClean="0"/>
              <a:t>II.LUYỆN TẬP</a:t>
            </a:r>
            <a:endParaRPr lang="en-US" sz="2800" b="1" u="sng" dirty="0"/>
          </a:p>
        </p:txBody>
      </p:sp>
      <p:sp>
        <p:nvSpPr>
          <p:cNvPr id="34" name="Text Placeholder 3"/>
          <p:cNvSpPr txBox="1">
            <a:spLocks/>
          </p:cNvSpPr>
          <p:nvPr/>
        </p:nvSpPr>
        <p:spPr>
          <a:xfrm>
            <a:off x="20782" y="1337552"/>
            <a:ext cx="2611582" cy="21405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2: </a:t>
            </a:r>
            <a:r>
              <a:rPr lang="en-US" sz="2400" b="1" dirty="0" err="1" smtClean="0"/>
              <a:t>Trong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mỗi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cặp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câu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dưới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đây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câu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nào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dụng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nói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giảm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nói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tránh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02081" y="947123"/>
            <a:ext cx="5985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a1)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767445" y="1408788"/>
            <a:ext cx="568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a2)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02081" y="1870453"/>
            <a:ext cx="5640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b1)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88227" y="2334898"/>
            <a:ext cx="5695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b2)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95154" y="2796563"/>
            <a:ext cx="5640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c1)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88227" y="3258228"/>
            <a:ext cx="5640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c2)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74372" y="3719893"/>
            <a:ext cx="568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d1)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774372" y="4181558"/>
            <a:ext cx="5640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d2)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ý.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95155" y="4651382"/>
            <a:ext cx="5686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e1)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qua,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67445" y="5493603"/>
            <a:ext cx="5640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e2)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qua,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2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" grpId="0"/>
      <p:bldP spid="36" grpId="0"/>
      <p:bldP spid="39" grpId="0"/>
      <p:bldP spid="41" grpId="0"/>
      <p:bldP spid="4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302</TotalTime>
  <Words>1529</Words>
  <Application>Microsoft Office PowerPoint</Application>
  <PresentationFormat>On-screen Show (4:3)</PresentationFormat>
  <Paragraphs>165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Clarity</vt:lpstr>
      <vt:lpstr>PowerPoint Presentation</vt:lpstr>
      <vt:lpstr>I.Nói giảm, nói tránh và tác dụng của nói giảm, nói tránh</vt:lpstr>
      <vt:lpstr>I.Nói giảm, nói tránh và tác dụng của nói giảm, nói tránh</vt:lpstr>
      <vt:lpstr>3.Bài học: a.Khái niệm:</vt:lpstr>
      <vt:lpstr>II.LUYỆN TẬP</vt:lpstr>
      <vt:lpstr>PowerPoint Presentation</vt:lpstr>
      <vt:lpstr>III.LUYỆN TẬP</vt:lpstr>
      <vt:lpstr>? Để thực hiện nói giảm, nói tránh người ta thường sử dụng 4 cách. Đó là những cách nào?</vt:lpstr>
      <vt:lpstr>II.LUYỆN TẬP</vt:lpstr>
      <vt:lpstr>PowerPoint Presentation</vt:lpstr>
      <vt:lpstr>SƯU TẦM NHỮNG CÂU THƠ/ VĂN CÓ SỬ DỤNG BIỆN PHÁP NÓI GIẢM NÓI TRÁNH</vt:lpstr>
      <vt:lpstr>PowerPoint Presentation</vt:lpstr>
      <vt:lpstr>Viết đoạn văn ngắn (6-8 câu )có sử dụng biện pháp nói giảm, nói tránh nêu cảm nghĩ của em về cái chết của cô bé bán diêm.( có chú thích)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:  NÓI GIẢM , NÓI TRÁNH</dc:title>
  <dc:creator>admin</dc:creator>
  <cp:lastModifiedBy>dell</cp:lastModifiedBy>
  <cp:revision>36</cp:revision>
  <dcterms:created xsi:type="dcterms:W3CDTF">2016-11-09T08:00:40Z</dcterms:created>
  <dcterms:modified xsi:type="dcterms:W3CDTF">2021-11-22T01:35:50Z</dcterms:modified>
</cp:coreProperties>
</file>